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8" r:id="rId3"/>
    <p:sldId id="260" r:id="rId4"/>
    <p:sldId id="274" r:id="rId5"/>
    <p:sldId id="277" r:id="rId6"/>
    <p:sldId id="257" r:id="rId7"/>
    <p:sldId id="262" r:id="rId8"/>
    <p:sldId id="275" r:id="rId9"/>
    <p:sldId id="276" r:id="rId10"/>
    <p:sldId id="263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>
        <p:scale>
          <a:sx n="60" d="100"/>
          <a:sy n="60" d="100"/>
        </p:scale>
        <p:origin x="-165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9FB27-D877-44CC-A6CE-712DA2D0CD4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20BE7-E777-48A7-A45D-BD117E21D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97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B85FFC-B7B6-4181-8962-6F4C943F2D3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74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28600"/>
            <a:ext cx="8153400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F966B-CCB9-4795-9635-B84B4FC72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2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81200"/>
            <a:ext cx="7772400" cy="1470025"/>
          </a:xfrm>
        </p:spPr>
        <p:txBody>
          <a:bodyPr/>
          <a:lstStyle/>
          <a:p>
            <a:r>
              <a:rPr lang="en-US" b="1" dirty="0"/>
              <a:t>Lecture </a:t>
            </a:r>
            <a:r>
              <a:rPr lang="en-US" b="1" dirty="0" smtClean="0"/>
              <a:t>9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Heat Flow in Welding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2672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85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457200"/>
            <a:ext cx="9753600" cy="411162"/>
          </a:xfrm>
        </p:spPr>
        <p:txBody>
          <a:bodyPr>
            <a:normAutofit fontScale="90000"/>
          </a:bodyPr>
          <a:lstStyle/>
          <a:p>
            <a:r>
              <a:rPr lang="en-US" sz="4900" b="1" u="sng" dirty="0">
                <a:solidFill>
                  <a:srgbClr val="FF0000"/>
                </a:solidFill>
              </a:rPr>
              <a:t>Factors affecting welding thermal cycle</a:t>
            </a:r>
            <a:r>
              <a:rPr lang="en-US" u="sng" dirty="0"/>
              <a:t/>
            </a:r>
            <a:br>
              <a:rPr lang="en-US" u="sng" dirty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867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dirty="0" smtClean="0"/>
              <a:t>-</a:t>
            </a:r>
            <a:r>
              <a:rPr lang="en-US" sz="2800" b="1" u="sng" dirty="0" smtClean="0">
                <a:solidFill>
                  <a:srgbClr val="FF0000"/>
                </a:solidFill>
              </a:rPr>
              <a:t>Thickness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100" dirty="0" smtClean="0">
                <a:solidFill>
                  <a:srgbClr val="FF0000"/>
                </a:solidFill>
              </a:rPr>
              <a:t>of </a:t>
            </a:r>
            <a:r>
              <a:rPr lang="en-US" sz="2100" dirty="0">
                <a:solidFill>
                  <a:srgbClr val="FF0000"/>
                </a:solidFill>
              </a:rPr>
              <a:t>plates being welded also affect the heating </a:t>
            </a:r>
            <a:r>
              <a:rPr lang="en-US" sz="2100" dirty="0" smtClean="0">
                <a:solidFill>
                  <a:srgbClr val="FF0000"/>
                </a:solidFill>
              </a:rPr>
              <a:t>rate and </a:t>
            </a:r>
            <a:r>
              <a:rPr lang="en-US" sz="2100" dirty="0">
                <a:solidFill>
                  <a:srgbClr val="FF0000"/>
                </a:solidFill>
              </a:rPr>
              <a:t>cooling rate</a:t>
            </a:r>
            <a:endParaRPr lang="en-US" sz="21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100" dirty="0" smtClean="0"/>
              <a:t> an </a:t>
            </a:r>
            <a:r>
              <a:rPr lang="en-US" sz="2100" b="1" u="sng" dirty="0">
                <a:solidFill>
                  <a:srgbClr val="00B0F0"/>
                </a:solidFill>
              </a:rPr>
              <a:t>increase in thickness </a:t>
            </a:r>
            <a:r>
              <a:rPr lang="en-US" sz="2100" b="1" u="sng" dirty="0" smtClean="0">
                <a:solidFill>
                  <a:srgbClr val="FF0000"/>
                </a:solidFill>
              </a:rPr>
              <a:t>increases </a:t>
            </a:r>
            <a:r>
              <a:rPr lang="en-US" sz="2100" b="1" u="sng" dirty="0">
                <a:solidFill>
                  <a:srgbClr val="FF0000"/>
                </a:solidFill>
              </a:rPr>
              <a:t>the rate of </a:t>
            </a:r>
            <a:r>
              <a:rPr lang="en-US" sz="2100" b="1" u="sng" dirty="0" smtClean="0">
                <a:solidFill>
                  <a:srgbClr val="FF0000"/>
                </a:solidFill>
              </a:rPr>
              <a:t>heat transfer </a:t>
            </a:r>
            <a:r>
              <a:rPr lang="en-US" sz="2100" dirty="0">
                <a:solidFill>
                  <a:srgbClr val="FF0000"/>
                </a:solidFill>
              </a:rPr>
              <a:t>from the weld pool/heat affected zone to the base metal which in </a:t>
            </a:r>
            <a:r>
              <a:rPr lang="en-US" sz="2100" dirty="0" smtClean="0">
                <a:solidFill>
                  <a:srgbClr val="FF0000"/>
                </a:solidFill>
              </a:rPr>
              <a:t>turn:</a:t>
            </a:r>
          </a:p>
          <a:p>
            <a:pPr marL="0" indent="0">
              <a:buNone/>
            </a:pPr>
            <a:r>
              <a:rPr lang="en-US" sz="2100" dirty="0" smtClean="0"/>
              <a:t> </a:t>
            </a:r>
          </a:p>
          <a:p>
            <a:pPr marL="0" indent="0">
              <a:buNone/>
            </a:pPr>
            <a:r>
              <a:rPr lang="en-US" sz="2100" b="1" u="sng" dirty="0" smtClean="0">
                <a:solidFill>
                  <a:srgbClr val="00B0F0"/>
                </a:solidFill>
              </a:rPr>
              <a:t>a)decreases </a:t>
            </a:r>
            <a:r>
              <a:rPr lang="en-US" sz="2100" b="1" u="sng" dirty="0">
                <a:solidFill>
                  <a:srgbClr val="00B0F0"/>
                </a:solidFill>
              </a:rPr>
              <a:t>the high temperature </a:t>
            </a:r>
            <a:r>
              <a:rPr lang="en-US" sz="2100" b="1" u="sng" dirty="0" smtClean="0">
                <a:solidFill>
                  <a:srgbClr val="00B0F0"/>
                </a:solidFill>
              </a:rPr>
              <a:t>keeping  </a:t>
            </a:r>
            <a:r>
              <a:rPr lang="en-US" sz="2100" b="1" u="sng" dirty="0">
                <a:solidFill>
                  <a:srgbClr val="00B0F0"/>
                </a:solidFill>
              </a:rPr>
              <a:t>time of HAZ, </a:t>
            </a:r>
            <a:endParaRPr lang="en-US" sz="2100" b="1" u="sng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100" b="1" u="sng" dirty="0" smtClean="0">
                <a:solidFill>
                  <a:srgbClr val="00B0F0"/>
                </a:solidFill>
              </a:rPr>
              <a:t>b</a:t>
            </a:r>
            <a:r>
              <a:rPr lang="en-US" sz="2100" b="1" u="sng" dirty="0">
                <a:solidFill>
                  <a:srgbClr val="00B0F0"/>
                </a:solidFill>
              </a:rPr>
              <a:t>) decreases the </a:t>
            </a:r>
            <a:r>
              <a:rPr lang="en-US" sz="2100" b="1" u="sng" dirty="0" smtClean="0">
                <a:solidFill>
                  <a:srgbClr val="00B0F0"/>
                </a:solidFill>
              </a:rPr>
              <a:t>solidification time and</a:t>
            </a:r>
          </a:p>
          <a:p>
            <a:pPr marL="0" indent="0">
              <a:buNone/>
            </a:pPr>
            <a:r>
              <a:rPr lang="en-US" sz="2100" b="1" u="sng" dirty="0" smtClean="0">
                <a:solidFill>
                  <a:srgbClr val="00B0F0"/>
                </a:solidFill>
              </a:rPr>
              <a:t>c</a:t>
            </a:r>
            <a:r>
              <a:rPr lang="en-US" sz="2100" b="1" u="sng" dirty="0">
                <a:solidFill>
                  <a:srgbClr val="00B0F0"/>
                </a:solidFill>
              </a:rPr>
              <a:t>) increases the cooling rate experienced by the HAZ and weld metal</a:t>
            </a:r>
            <a:r>
              <a:rPr lang="en-US" sz="2100" b="1" u="sng" dirty="0" smtClean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endParaRPr lang="en-US" sz="21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100" dirty="0" smtClean="0"/>
              <a:t>-</a:t>
            </a:r>
            <a:r>
              <a:rPr lang="en-US" sz="2800" b="1" u="sng" dirty="0" smtClean="0">
                <a:solidFill>
                  <a:srgbClr val="FF0000"/>
                </a:solidFill>
              </a:rPr>
              <a:t>Thermal </a:t>
            </a:r>
            <a:r>
              <a:rPr lang="en-US" sz="2800" b="1" u="sng" dirty="0">
                <a:solidFill>
                  <a:srgbClr val="FF0000"/>
                </a:solidFill>
              </a:rPr>
              <a:t>properties </a:t>
            </a:r>
            <a:r>
              <a:rPr lang="en-US" sz="2100" dirty="0"/>
              <a:t>of metal like </a:t>
            </a:r>
            <a:r>
              <a:rPr lang="en-US" sz="2100" b="1" dirty="0">
                <a:solidFill>
                  <a:srgbClr val="FF0000"/>
                </a:solidFill>
              </a:rPr>
              <a:t>thermal conductivity </a:t>
            </a:r>
            <a:r>
              <a:rPr lang="en-US" sz="2100" dirty="0"/>
              <a:t>and </a:t>
            </a:r>
            <a:r>
              <a:rPr lang="en-US" sz="2100" b="1" dirty="0">
                <a:solidFill>
                  <a:srgbClr val="FF0000"/>
                </a:solidFill>
              </a:rPr>
              <a:t>specific heat </a:t>
            </a:r>
            <a:r>
              <a:rPr lang="en-US" sz="2100" dirty="0"/>
              <a:t>also </a:t>
            </a:r>
            <a:r>
              <a:rPr lang="en-US" sz="2100" dirty="0" smtClean="0"/>
              <a:t>have  affect </a:t>
            </a:r>
            <a:r>
              <a:rPr lang="en-US" sz="2100" dirty="0"/>
              <a:t>on weld thermal cycle </a:t>
            </a:r>
            <a:r>
              <a:rPr lang="en-US" sz="2800" b="1" u="sng" dirty="0">
                <a:solidFill>
                  <a:srgbClr val="00B050"/>
                </a:solidFill>
              </a:rPr>
              <a:t>similar to that of thickness </a:t>
            </a:r>
            <a:r>
              <a:rPr lang="en-US" sz="2100" dirty="0"/>
              <a:t>of plates </a:t>
            </a:r>
            <a:r>
              <a:rPr lang="en-US" sz="2100" b="1" u="sng" dirty="0">
                <a:solidFill>
                  <a:srgbClr val="00B0F0"/>
                </a:solidFill>
              </a:rPr>
              <a:t>as they increase </a:t>
            </a:r>
            <a:r>
              <a:rPr lang="en-US" sz="2100" b="1" u="sng" dirty="0" smtClean="0">
                <a:solidFill>
                  <a:srgbClr val="00B0F0"/>
                </a:solidFill>
              </a:rPr>
              <a:t>the rate </a:t>
            </a:r>
            <a:r>
              <a:rPr lang="en-US" sz="2100" b="1" u="sng" dirty="0">
                <a:solidFill>
                  <a:srgbClr val="00B0F0"/>
                </a:solidFill>
              </a:rPr>
              <a:t>of heat transfer </a:t>
            </a:r>
            <a:r>
              <a:rPr lang="en-US" sz="2100" dirty="0"/>
              <a:t>from the weld metal and HAZ</a:t>
            </a:r>
            <a:r>
              <a:rPr lang="en-US" sz="2100" dirty="0">
                <a:solidFill>
                  <a:srgbClr val="00B0F0"/>
                </a:solidFill>
              </a:rPr>
              <a:t>. </a:t>
            </a:r>
            <a:endParaRPr lang="en-US" sz="21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21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100" dirty="0" smtClean="0"/>
              <a:t>-</a:t>
            </a:r>
            <a:r>
              <a:rPr lang="en-US" sz="2800" b="1" u="sng" dirty="0" smtClean="0">
                <a:solidFill>
                  <a:srgbClr val="FF0000"/>
                </a:solidFill>
              </a:rPr>
              <a:t>Preheating </a:t>
            </a:r>
            <a:r>
              <a:rPr lang="en-US" sz="2800" b="1" u="sng" dirty="0">
                <a:solidFill>
                  <a:srgbClr val="FF0000"/>
                </a:solidFill>
              </a:rPr>
              <a:t>of the plates </a:t>
            </a:r>
            <a:r>
              <a:rPr lang="en-US" sz="2100" b="1" u="sng" dirty="0" smtClean="0">
                <a:solidFill>
                  <a:srgbClr val="00B0F0"/>
                </a:solidFill>
              </a:rPr>
              <a:t>reduce</a:t>
            </a:r>
            <a:r>
              <a:rPr lang="en-US" sz="2100" dirty="0" smtClean="0"/>
              <a:t>s the </a:t>
            </a:r>
            <a:r>
              <a:rPr lang="en-US" sz="2100" b="1" u="sng" dirty="0">
                <a:solidFill>
                  <a:srgbClr val="00B0F0"/>
                </a:solidFill>
              </a:rPr>
              <a:t>rate of heating and cooling </a:t>
            </a:r>
            <a:r>
              <a:rPr lang="en-US" sz="2100" dirty="0"/>
              <a:t>and</a:t>
            </a:r>
            <a:r>
              <a:rPr lang="en-US" sz="2100" b="1" u="sng" dirty="0">
                <a:solidFill>
                  <a:srgbClr val="00B0F0"/>
                </a:solidFill>
              </a:rPr>
              <a:t> </a:t>
            </a:r>
            <a:r>
              <a:rPr lang="en-US" sz="2100" b="1" u="sng" dirty="0">
                <a:solidFill>
                  <a:srgbClr val="FF0000"/>
                </a:solidFill>
              </a:rPr>
              <a:t>increases the peak temperature </a:t>
            </a:r>
            <a:r>
              <a:rPr lang="en-US" sz="2100" b="1" dirty="0" smtClean="0">
                <a:solidFill>
                  <a:srgbClr val="00B050"/>
                </a:solidFill>
              </a:rPr>
              <a:t>because </a:t>
            </a:r>
            <a:r>
              <a:rPr lang="en-US" sz="2100" b="1" dirty="0">
                <a:solidFill>
                  <a:srgbClr val="00B050"/>
                </a:solidFill>
              </a:rPr>
              <a:t>preheating reduces the rate of </a:t>
            </a:r>
            <a:r>
              <a:rPr lang="en-US" sz="2100" b="1" dirty="0" smtClean="0">
                <a:solidFill>
                  <a:srgbClr val="00B050"/>
                </a:solidFill>
              </a:rPr>
              <a:t>heat transfer </a:t>
            </a:r>
            <a:r>
              <a:rPr lang="en-US" sz="2100" b="1" dirty="0">
                <a:solidFill>
                  <a:srgbClr val="00B050"/>
                </a:solidFill>
              </a:rPr>
              <a:t>away from the weld zone</a:t>
            </a:r>
            <a:r>
              <a:rPr lang="en-US" sz="2100" b="1" u="sng" dirty="0">
                <a:solidFill>
                  <a:srgbClr val="00B050"/>
                </a:solidFill>
              </a:rPr>
              <a:t>.</a:t>
            </a:r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61205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-76200"/>
            <a:ext cx="8229600" cy="639762"/>
          </a:xfrm>
        </p:spPr>
        <p:txBody>
          <a:bodyPr>
            <a:noAutofit/>
          </a:bodyPr>
          <a:lstStyle/>
          <a:p>
            <a:r>
              <a:rPr lang="en-US" sz="4000" b="1" dirty="0"/>
              <a:t>Cooling Rate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" y="457200"/>
            <a:ext cx="9067800" cy="3657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Figure below shows that  the  </a:t>
            </a:r>
            <a:r>
              <a:rPr lang="en-US" sz="2400" dirty="0"/>
              <a:t>Colling </a:t>
            </a:r>
            <a:r>
              <a:rPr lang="en-US" sz="2400" dirty="0" smtClean="0"/>
              <a:t>rate decided the </a:t>
            </a:r>
            <a:r>
              <a:rPr lang="en-US" sz="2400" dirty="0" err="1" smtClean="0"/>
              <a:t>the</a:t>
            </a:r>
            <a:r>
              <a:rPr lang="en-US" sz="2400" dirty="0" smtClean="0"/>
              <a:t> final phase </a:t>
            </a:r>
            <a:r>
              <a:rPr lang="en-US" sz="2400" dirty="0"/>
              <a:t>formed </a:t>
            </a:r>
            <a:r>
              <a:rPr lang="en-US" sz="2400" dirty="0" smtClean="0"/>
              <a:t>(letter </a:t>
            </a:r>
            <a:r>
              <a:rPr lang="en-US" sz="2400" dirty="0"/>
              <a:t>A, F, P, B, M indicates regions of austenite, ferrite, pearlite, </a:t>
            </a:r>
            <a:r>
              <a:rPr lang="en-US" sz="2400" dirty="0" err="1"/>
              <a:t>bainite</a:t>
            </a:r>
            <a:r>
              <a:rPr lang="en-US" sz="2400" dirty="0"/>
              <a:t> and </a:t>
            </a:r>
            <a:r>
              <a:rPr lang="en-US" sz="2400" dirty="0" err="1"/>
              <a:t>martensit</a:t>
            </a:r>
            <a:r>
              <a:rPr lang="en-US" sz="2400" dirty="0"/>
              <a:t> </a:t>
            </a:r>
            <a:r>
              <a:rPr lang="en-US" sz="2400" dirty="0" smtClean="0"/>
              <a:t>respectively</a:t>
            </a:r>
            <a:r>
              <a:rPr lang="en-US" sz="2400" dirty="0"/>
              <a:t>)</a:t>
            </a:r>
            <a:r>
              <a:rPr lang="en-US" sz="2400" dirty="0" smtClean="0"/>
              <a:t> </a:t>
            </a:r>
            <a:r>
              <a:rPr lang="en-US" sz="2400" dirty="0"/>
              <a:t>of hypo-eutectoid steel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5" t="4070" r="35294" b="14540"/>
          <a:stretch/>
        </p:blipFill>
        <p:spPr bwMode="auto">
          <a:xfrm>
            <a:off x="914400" y="1600200"/>
            <a:ext cx="77343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5867400"/>
            <a:ext cx="92202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Increase       Colling rate            Decrease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Formation M  phase                             Formation P  </a:t>
            </a:r>
            <a:r>
              <a:rPr lang="en-US" sz="2800" b="1" dirty="0">
                <a:solidFill>
                  <a:srgbClr val="FF0000"/>
                </a:solidFill>
              </a:rPr>
              <a:t>phase</a:t>
            </a:r>
            <a:endParaRPr lang="ar-IQ" sz="2800" b="1" dirty="0">
              <a:solidFill>
                <a:srgbClr val="FF0000"/>
              </a:solidFill>
            </a:endParaRPr>
          </a:p>
          <a:p>
            <a:endParaRPr lang="ar-IQ" sz="3600" b="1" dirty="0">
              <a:solidFill>
                <a:srgbClr val="FF0000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1676400" y="6387084"/>
            <a:ext cx="1828800" cy="2423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Right Arrow 6"/>
          <p:cNvSpPr/>
          <p:nvPr/>
        </p:nvSpPr>
        <p:spPr>
          <a:xfrm>
            <a:off x="6477000" y="6387084"/>
            <a:ext cx="20193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899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08"/>
            <a:ext cx="8229600" cy="42789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Cooling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-</a:t>
            </a:r>
            <a:r>
              <a:rPr lang="en-US" dirty="0">
                <a:solidFill>
                  <a:srgbClr val="FF0000"/>
                </a:solidFill>
              </a:rPr>
              <a:t>Cooling rate above a particular temperature say 550 </a:t>
            </a:r>
            <a:r>
              <a:rPr lang="en-US" dirty="0" err="1">
                <a:solidFill>
                  <a:srgbClr val="FF0000"/>
                </a:solidFill>
              </a:rPr>
              <a:t>oC</a:t>
            </a:r>
            <a:r>
              <a:rPr lang="en-US" dirty="0">
                <a:solidFill>
                  <a:srgbClr val="FF0000"/>
                </a:solidFill>
              </a:rPr>
              <a:t> for plain carbon, eutectoid steel is of great importance in case of harden able steel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smtClean="0">
                <a:solidFill>
                  <a:srgbClr val="00B0F0"/>
                </a:solidFill>
              </a:rPr>
              <a:t>where </a:t>
            </a:r>
            <a:r>
              <a:rPr lang="en-US" dirty="0">
                <a:solidFill>
                  <a:srgbClr val="00B0F0"/>
                </a:solidFill>
              </a:rPr>
              <a:t>a cooling rate (CR) determines the final microstructure and mechanical properties of weldment and HAZ. </a:t>
            </a:r>
            <a:endParaRPr lang="en-US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sz="3600" b="1" u="sng" dirty="0" smtClean="0">
                <a:solidFill>
                  <a:srgbClr val="00B050"/>
                </a:solidFill>
              </a:rPr>
              <a:t>In </a:t>
            </a:r>
            <a:r>
              <a:rPr lang="en-US" sz="3600" b="1" u="sng" dirty="0">
                <a:solidFill>
                  <a:srgbClr val="00B050"/>
                </a:solidFill>
              </a:rPr>
              <a:t>view of above, </a:t>
            </a:r>
            <a:r>
              <a:rPr lang="en-US" sz="3600" b="1" u="sng" dirty="0" smtClean="0">
                <a:solidFill>
                  <a:srgbClr val="00B050"/>
                </a:solidFill>
              </a:rPr>
              <a:t>major practical </a:t>
            </a:r>
            <a:r>
              <a:rPr lang="en-US" sz="3600" b="1" u="sng" dirty="0">
                <a:solidFill>
                  <a:srgbClr val="00B050"/>
                </a:solidFill>
              </a:rPr>
              <a:t>application of cooling rate equation is to </a:t>
            </a:r>
            <a:r>
              <a:rPr lang="en-US" sz="3600" b="1" u="sng" dirty="0">
                <a:solidFill>
                  <a:srgbClr val="FF0000"/>
                </a:solidFill>
              </a:rPr>
              <a:t>determine the preheat </a:t>
            </a:r>
            <a:r>
              <a:rPr lang="en-US" sz="3600" b="1" u="sng" dirty="0" smtClean="0">
                <a:solidFill>
                  <a:srgbClr val="FF0000"/>
                </a:solidFill>
              </a:rPr>
              <a:t>requirement </a:t>
            </a:r>
            <a:r>
              <a:rPr lang="en-US" sz="3600" b="1" u="sng" dirty="0" smtClean="0">
                <a:solidFill>
                  <a:srgbClr val="00B050"/>
                </a:solidFill>
              </a:rPr>
              <a:t>for </a:t>
            </a:r>
            <a:r>
              <a:rPr lang="en-US" sz="3600" b="1" u="sng" dirty="0">
                <a:solidFill>
                  <a:srgbClr val="00B050"/>
                </a:solidFill>
              </a:rPr>
              <a:t>plate to be welded </a:t>
            </a:r>
            <a:r>
              <a:rPr lang="en-US" sz="3600" b="1" u="sng" dirty="0">
                <a:solidFill>
                  <a:srgbClr val="FF0000"/>
                </a:solidFill>
              </a:rPr>
              <a:t>so as to avoid critical cooling rate in weld and HAZ</a:t>
            </a:r>
            <a:r>
              <a:rPr lang="en-US" sz="3600" b="1" u="sng" dirty="0" smtClean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sz="4000" b="1" dirty="0" smtClean="0"/>
              <a:t>Net </a:t>
            </a:r>
            <a:r>
              <a:rPr lang="en-US" sz="4000" b="1" dirty="0"/>
              <a:t>heat input (</a:t>
            </a:r>
            <a:r>
              <a:rPr lang="en-US" sz="4000" b="1" dirty="0" err="1"/>
              <a:t>Hnet</a:t>
            </a:r>
            <a:r>
              <a:rPr lang="en-US" sz="4000" b="1" dirty="0"/>
              <a:t>) during welding is obtained using following relationship</a:t>
            </a:r>
            <a:r>
              <a:rPr lang="en-US" sz="4000" b="1" dirty="0" smtClean="0"/>
              <a:t>:         </a:t>
            </a:r>
          </a:p>
          <a:p>
            <a:pPr marL="0" indent="0" algn="ctr">
              <a:buNone/>
            </a:pPr>
            <a:r>
              <a:rPr lang="en-US" sz="6300" b="1" dirty="0" err="1" smtClean="0"/>
              <a:t>H</a:t>
            </a:r>
            <a:r>
              <a:rPr lang="en-US" sz="2900" b="1" dirty="0" err="1" smtClean="0"/>
              <a:t>net</a:t>
            </a:r>
            <a:r>
              <a:rPr lang="en-US" sz="6300" b="1" dirty="0" smtClean="0"/>
              <a:t> </a:t>
            </a:r>
            <a:r>
              <a:rPr lang="en-US" sz="6300" b="1" dirty="0"/>
              <a:t>= f </a:t>
            </a:r>
            <a:r>
              <a:rPr lang="en-US" sz="6300" b="1" dirty="0" smtClean="0"/>
              <a:t>. V. I / S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 smtClean="0"/>
              <a:t>where </a:t>
            </a:r>
            <a:r>
              <a:rPr lang="en-US" sz="4000" b="1" dirty="0"/>
              <a:t>V is arc voltage (V</a:t>
            </a:r>
            <a:r>
              <a:rPr lang="en-US" sz="4000" b="1" dirty="0" smtClean="0"/>
              <a:t>),    </a:t>
            </a:r>
            <a:r>
              <a:rPr lang="en-US" sz="4000" b="1" dirty="0"/>
              <a:t>I welding current (A) and </a:t>
            </a:r>
            <a:r>
              <a:rPr lang="en-US" sz="4000" b="1" dirty="0" smtClean="0"/>
              <a:t>    S </a:t>
            </a:r>
            <a:r>
              <a:rPr lang="en-US" sz="4000" b="1" dirty="0"/>
              <a:t>welding speed mm/sec </a:t>
            </a:r>
            <a:r>
              <a:rPr lang="en-US" sz="4000" b="1" dirty="0" smtClean="0"/>
              <a:t>  and f   is </a:t>
            </a:r>
            <a:r>
              <a:rPr lang="en-US" sz="4000" b="1" dirty="0"/>
              <a:t>the fraction of heat generated and transferred to the plate.</a:t>
            </a:r>
          </a:p>
        </p:txBody>
      </p:sp>
    </p:spTree>
    <p:extLst>
      <p:ext uri="{BB962C8B-B14F-4D97-AF65-F5344CB8AC3E}">
        <p14:creationId xmlns:p14="http://schemas.microsoft.com/office/powerpoint/2010/main" val="59417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Cooling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85800"/>
            <a:ext cx="90678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054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1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 smtClean="0"/>
              <a:t>Welding Zones</a:t>
            </a:r>
            <a:endParaRPr lang="en-US" sz="8000" b="1" dirty="0"/>
          </a:p>
        </p:txBody>
      </p:sp>
      <p:pic>
        <p:nvPicPr>
          <p:cNvPr id="1026" name="Picture 2" descr="C:\Users\Acer5\Desktop\heat-affected-zone-diagram400x26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7581900" cy="5060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18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Weld Thermal Cycle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067800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00B0F0"/>
                </a:solidFill>
              </a:rPr>
              <a:t>-</a:t>
            </a:r>
            <a:r>
              <a:rPr lang="en-US" sz="2000" u="sng" dirty="0" smtClean="0">
                <a:solidFill>
                  <a:srgbClr val="00B0F0"/>
                </a:solidFill>
              </a:rPr>
              <a:t>Weld </a:t>
            </a:r>
            <a:r>
              <a:rPr lang="en-US" sz="2000" u="sng" dirty="0">
                <a:solidFill>
                  <a:srgbClr val="00B0F0"/>
                </a:solidFill>
              </a:rPr>
              <a:t>thermal cycle </a:t>
            </a:r>
            <a:r>
              <a:rPr lang="en-US" sz="2000" dirty="0">
                <a:solidFill>
                  <a:srgbClr val="FF0000"/>
                </a:solidFill>
              </a:rPr>
              <a:t>shows </a:t>
            </a:r>
            <a:r>
              <a:rPr lang="en-US" sz="2000" u="sng" dirty="0">
                <a:solidFill>
                  <a:srgbClr val="FF0000"/>
                </a:solidFill>
              </a:rPr>
              <a:t>variation in temperature of </a:t>
            </a:r>
            <a:r>
              <a:rPr lang="en-US" sz="2000" u="sng" dirty="0" smtClean="0">
                <a:solidFill>
                  <a:srgbClr val="FF0000"/>
                </a:solidFill>
              </a:rPr>
              <a:t>location </a:t>
            </a:r>
            <a:r>
              <a:rPr lang="en-US" sz="2000" dirty="0" smtClean="0">
                <a:solidFill>
                  <a:srgbClr val="FF0000"/>
                </a:solidFill>
              </a:rPr>
              <a:t>during </a:t>
            </a:r>
            <a:r>
              <a:rPr lang="en-US" sz="2000" dirty="0">
                <a:solidFill>
                  <a:srgbClr val="FF0000"/>
                </a:solidFill>
              </a:rPr>
              <a:t>the welding </a:t>
            </a:r>
            <a:r>
              <a:rPr lang="en-US" sz="2000" u="sng" dirty="0">
                <a:solidFill>
                  <a:srgbClr val="FF0000"/>
                </a:solidFill>
              </a:rPr>
              <a:t>as a function of welding time</a:t>
            </a:r>
            <a:r>
              <a:rPr lang="en-US" sz="2000" dirty="0"/>
              <a:t>. </a:t>
            </a:r>
            <a:r>
              <a:rPr lang="en-US" sz="2000" u="sng" dirty="0">
                <a:solidFill>
                  <a:srgbClr val="FF0000"/>
                </a:solidFill>
              </a:rPr>
              <a:t>As the </a:t>
            </a:r>
            <a:r>
              <a:rPr lang="en-US" sz="2800" b="1" dirty="0" smtClean="0">
                <a:solidFill>
                  <a:srgbClr val="00B0F0"/>
                </a:solidFill>
              </a:rPr>
              <a:t>heat source </a:t>
            </a:r>
            <a:r>
              <a:rPr lang="en-US" sz="2000" u="sng" dirty="0" smtClean="0">
                <a:solidFill>
                  <a:srgbClr val="00B0F0"/>
                </a:solidFill>
              </a:rPr>
              <a:t>approaches </a:t>
            </a:r>
            <a:r>
              <a:rPr lang="en-US" b="1" u="sng" dirty="0">
                <a:solidFill>
                  <a:srgbClr val="00B0F0"/>
                </a:solidFill>
              </a:rPr>
              <a:t>close</a:t>
            </a:r>
            <a:r>
              <a:rPr lang="en-US" sz="2000" u="sng" dirty="0">
                <a:solidFill>
                  <a:srgbClr val="00B0F0"/>
                </a:solidFill>
              </a:rPr>
              <a:t> to </a:t>
            </a:r>
            <a:r>
              <a:rPr lang="en-US" sz="2000" u="sng" dirty="0" smtClean="0">
                <a:solidFill>
                  <a:srgbClr val="00B0F0"/>
                </a:solidFill>
              </a:rPr>
              <a:t>welding  </a:t>
            </a:r>
            <a:r>
              <a:rPr lang="en-US" b="1" u="sng" dirty="0">
                <a:solidFill>
                  <a:srgbClr val="00B0F0"/>
                </a:solidFill>
              </a:rPr>
              <a:t>location </a:t>
            </a:r>
            <a:r>
              <a:rPr lang="en-US" sz="2000" dirty="0" smtClean="0"/>
              <a:t>:</a:t>
            </a:r>
            <a:r>
              <a:rPr lang="en-US" sz="2000" dirty="0" smtClean="0">
                <a:solidFill>
                  <a:srgbClr val="FF0000"/>
                </a:solidFill>
              </a:rPr>
              <a:t>temperature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FF0000"/>
                </a:solidFill>
              </a:rPr>
              <a:t>heating regime </a:t>
            </a:r>
            <a:r>
              <a:rPr lang="en-US" sz="2000" dirty="0" smtClean="0"/>
              <a:t>and  </a:t>
            </a:r>
            <a:r>
              <a:rPr lang="en-US" sz="2000" dirty="0" smtClean="0">
                <a:solidFill>
                  <a:srgbClr val="FF0000"/>
                </a:solidFill>
              </a:rPr>
              <a:t>cooling regime </a:t>
            </a:r>
            <a:r>
              <a:rPr lang="en-US" b="1" u="sng" dirty="0" smtClean="0">
                <a:solidFill>
                  <a:srgbClr val="00B0F0"/>
                </a:solidFill>
              </a:rPr>
              <a:t>increase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445"/>
          <a:stretch/>
        </p:blipFill>
        <p:spPr bwMode="auto">
          <a:xfrm>
            <a:off x="762000" y="4191000"/>
            <a:ext cx="592601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1981201"/>
            <a:ext cx="577361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960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-228600" y="0"/>
            <a:ext cx="9677400" cy="6248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Effect Of </a:t>
            </a:r>
            <a:r>
              <a:rPr lang="en-US" sz="40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Cooling Rate On Grain Structure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During Solidification </a:t>
            </a:r>
            <a:endParaRPr lang="en-US" sz="40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1" r="4139" b="3741"/>
          <a:stretch/>
        </p:blipFill>
        <p:spPr bwMode="auto">
          <a:xfrm>
            <a:off x="228600" y="1510145"/>
            <a:ext cx="8181109" cy="514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889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" r="1940" b="9050"/>
          <a:stretch/>
        </p:blipFill>
        <p:spPr bwMode="auto">
          <a:xfrm>
            <a:off x="152400" y="457200"/>
            <a:ext cx="87630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7011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500" b="1" dirty="0" smtClean="0"/>
              <a:t>Solidification Modes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615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610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Heat Flow in </a:t>
            </a:r>
            <a:r>
              <a:rPr lang="en-US" b="1" dirty="0" smtClean="0"/>
              <a:t>Welding- Importance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7" y="228600"/>
            <a:ext cx="9067800" cy="6781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-</a:t>
            </a:r>
            <a:r>
              <a:rPr lang="en-US" sz="5100" u="sng" dirty="0" smtClean="0">
                <a:solidFill>
                  <a:srgbClr val="00B0F0"/>
                </a:solidFill>
              </a:rPr>
              <a:t>Melting </a:t>
            </a:r>
            <a:r>
              <a:rPr lang="en-US" sz="5100" u="sng" dirty="0">
                <a:solidFill>
                  <a:srgbClr val="00B0F0"/>
                </a:solidFill>
              </a:rPr>
              <a:t>and </a:t>
            </a:r>
            <a:r>
              <a:rPr lang="en-US" sz="5100" u="sng" dirty="0" smtClean="0">
                <a:solidFill>
                  <a:srgbClr val="00B0F0"/>
                </a:solidFill>
              </a:rPr>
              <a:t>solidification steps </a:t>
            </a:r>
            <a:r>
              <a:rPr lang="en-US" sz="5100" dirty="0"/>
              <a:t>of welding are associated with the flow of heat </a:t>
            </a:r>
            <a:r>
              <a:rPr lang="en-US" sz="5100" dirty="0" smtClean="0"/>
              <a:t>are </a:t>
            </a:r>
            <a:r>
              <a:rPr lang="en-US" sz="5100" u="sng" dirty="0">
                <a:solidFill>
                  <a:srgbClr val="00B0F0"/>
                </a:solidFill>
              </a:rPr>
              <a:t>affected by rate of </a:t>
            </a:r>
            <a:r>
              <a:rPr lang="en-US" sz="5100" u="sng" dirty="0" smtClean="0">
                <a:solidFill>
                  <a:srgbClr val="00B0F0"/>
                </a:solidFill>
              </a:rPr>
              <a:t>heat transfer </a:t>
            </a:r>
            <a:r>
              <a:rPr lang="en-US" sz="5100" u="sng" dirty="0">
                <a:solidFill>
                  <a:srgbClr val="00B0F0"/>
                </a:solidFill>
              </a:rPr>
              <a:t>in and around the weld </a:t>
            </a:r>
            <a:r>
              <a:rPr lang="en-US" sz="5100" u="sng" dirty="0" smtClean="0">
                <a:solidFill>
                  <a:srgbClr val="00B0F0"/>
                </a:solidFill>
              </a:rPr>
              <a:t>metal</a:t>
            </a:r>
          </a:p>
          <a:p>
            <a:pPr marL="0" indent="0">
              <a:buNone/>
            </a:pPr>
            <a:endParaRPr lang="en-US" sz="5100" dirty="0" smtClean="0"/>
          </a:p>
          <a:p>
            <a:pPr marL="0" indent="0">
              <a:buNone/>
            </a:pPr>
            <a:r>
              <a:rPr lang="en-US" sz="5100" dirty="0"/>
              <a:t>-</a:t>
            </a:r>
            <a:r>
              <a:rPr lang="en-US" sz="5100" u="sng" dirty="0" smtClean="0">
                <a:solidFill>
                  <a:srgbClr val="00B0F0"/>
                </a:solidFill>
              </a:rPr>
              <a:t>Metallurgical </a:t>
            </a:r>
            <a:r>
              <a:rPr lang="en-US" sz="5100" u="sng" dirty="0">
                <a:solidFill>
                  <a:srgbClr val="00B0F0"/>
                </a:solidFill>
              </a:rPr>
              <a:t>structure of metal </a:t>
            </a:r>
            <a:r>
              <a:rPr lang="en-US" sz="5100" dirty="0"/>
              <a:t>in weld and region close to the weld metal </a:t>
            </a:r>
            <a:r>
              <a:rPr lang="en-US" sz="5100" u="sng" dirty="0">
                <a:solidFill>
                  <a:srgbClr val="00B0F0"/>
                </a:solidFill>
              </a:rPr>
              <a:t>is mainly determined by the </a:t>
            </a:r>
            <a:r>
              <a:rPr lang="en-US" sz="5100" dirty="0"/>
              <a:t>extent of </a:t>
            </a:r>
            <a:r>
              <a:rPr lang="en-US" sz="5100" u="sng" dirty="0">
                <a:solidFill>
                  <a:srgbClr val="FF0000"/>
                </a:solidFill>
              </a:rPr>
              <a:t>rise in temperature</a:t>
            </a:r>
            <a:r>
              <a:rPr lang="en-US" sz="5100" dirty="0"/>
              <a:t> and then </a:t>
            </a:r>
            <a:r>
              <a:rPr lang="en-US" sz="5100" u="sng" dirty="0">
                <a:solidFill>
                  <a:srgbClr val="FF0000"/>
                </a:solidFill>
              </a:rPr>
              <a:t>cooling rate </a:t>
            </a:r>
            <a:r>
              <a:rPr lang="en-US" sz="5100" dirty="0" smtClean="0"/>
              <a:t>of the </a:t>
            </a:r>
            <a:r>
              <a:rPr lang="en-US" sz="5100" dirty="0"/>
              <a:t>metal at </a:t>
            </a:r>
            <a:r>
              <a:rPr lang="en-US" sz="5100" dirty="0" smtClean="0"/>
              <a:t>location </a:t>
            </a:r>
            <a:r>
              <a:rPr lang="en-US" sz="5100" dirty="0"/>
              <a:t>of HAZ and weld</a:t>
            </a:r>
          </a:p>
          <a:p>
            <a:pPr marL="0" indent="0">
              <a:buNone/>
            </a:pPr>
            <a:endParaRPr lang="en-US" sz="5100" dirty="0"/>
          </a:p>
          <a:p>
            <a:pPr marL="0" indent="0">
              <a:buNone/>
            </a:pPr>
            <a:r>
              <a:rPr lang="en-US" sz="5100" dirty="0"/>
              <a:t>-</a:t>
            </a:r>
            <a:r>
              <a:rPr lang="en-US" sz="5100" b="1" u="sng" dirty="0">
                <a:solidFill>
                  <a:srgbClr val="FF0000"/>
                </a:solidFill>
              </a:rPr>
              <a:t>Peak temperature</a:t>
            </a:r>
            <a:r>
              <a:rPr lang="en-US" sz="5100" b="1" dirty="0"/>
              <a:t> </a:t>
            </a:r>
            <a:r>
              <a:rPr lang="en-US" sz="5100" dirty="0"/>
              <a:t>near the weld fusion boundary </a:t>
            </a:r>
            <a:r>
              <a:rPr lang="en-US" sz="5100" u="sng" dirty="0">
                <a:solidFill>
                  <a:srgbClr val="FF0000"/>
                </a:solidFill>
              </a:rPr>
              <a:t>decides</a:t>
            </a:r>
            <a:r>
              <a:rPr lang="en-US" sz="5100" dirty="0"/>
              <a:t> the </a:t>
            </a:r>
            <a:r>
              <a:rPr lang="en-US" sz="5100" u="sng" dirty="0">
                <a:solidFill>
                  <a:srgbClr val="00B0F0"/>
                </a:solidFill>
              </a:rPr>
              <a:t>width of heat affected zone (HAZ). </a:t>
            </a:r>
            <a:endParaRPr lang="en-US" sz="5100" u="sng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5100" dirty="0"/>
          </a:p>
          <a:p>
            <a:pPr marL="0" indent="0">
              <a:buNone/>
            </a:pPr>
            <a:r>
              <a:rPr lang="en-US" sz="5100" dirty="0"/>
              <a:t>-</a:t>
            </a:r>
            <a:r>
              <a:rPr lang="en-US" sz="5100" b="1" u="sng" dirty="0">
                <a:solidFill>
                  <a:srgbClr val="FF0000"/>
                </a:solidFill>
              </a:rPr>
              <a:t>Heating and cooling rate affect </a:t>
            </a:r>
            <a:r>
              <a:rPr lang="en-US" sz="5100" dirty="0"/>
              <a:t>the </a:t>
            </a:r>
            <a:r>
              <a:rPr lang="en-US" sz="5100" u="sng" dirty="0">
                <a:solidFill>
                  <a:srgbClr val="00B0F0"/>
                </a:solidFill>
              </a:rPr>
              <a:t>microstructure of weld metal and HAZ</a:t>
            </a:r>
            <a:r>
              <a:rPr lang="en-US" sz="5100" dirty="0"/>
              <a:t> </a:t>
            </a:r>
            <a:r>
              <a:rPr lang="en-US" sz="5100" b="1" i="1" dirty="0">
                <a:solidFill>
                  <a:srgbClr val="92D050"/>
                </a:solidFill>
              </a:rPr>
              <a:t>therefore </a:t>
            </a:r>
            <a:r>
              <a:rPr lang="en-US" sz="5100" b="1" i="1" u="sng" dirty="0">
                <a:solidFill>
                  <a:srgbClr val="92D050"/>
                </a:solidFill>
              </a:rPr>
              <a:t>weld thermal cycle of each point becomes of great interest</a:t>
            </a:r>
            <a:r>
              <a:rPr lang="en-US" sz="5100" b="1" i="1" dirty="0">
                <a:solidFill>
                  <a:srgbClr val="92D050"/>
                </a:solidFill>
              </a:rPr>
              <a:t> especially in </a:t>
            </a:r>
            <a:r>
              <a:rPr lang="en-US" sz="5100" b="1" i="1" u="sng" dirty="0">
                <a:solidFill>
                  <a:srgbClr val="92D050"/>
                </a:solidFill>
              </a:rPr>
              <a:t>structure sensitive metals</a:t>
            </a:r>
            <a:r>
              <a:rPr lang="en-US" sz="5100" b="1" i="1" dirty="0">
                <a:solidFill>
                  <a:srgbClr val="92D050"/>
                </a:solidFill>
              </a:rPr>
              <a:t> like high carbon steels.</a:t>
            </a:r>
          </a:p>
          <a:p>
            <a:pPr marL="0" indent="0">
              <a:buNone/>
            </a:pPr>
            <a:endParaRPr lang="en-US" sz="5100" dirty="0" smtClean="0"/>
          </a:p>
          <a:p>
            <a:pPr marL="0" indent="0">
              <a:buNone/>
            </a:pPr>
            <a:endParaRPr lang="en-US" sz="5100" dirty="0"/>
          </a:p>
        </p:txBody>
      </p:sp>
    </p:spTree>
    <p:extLst>
      <p:ext uri="{BB962C8B-B14F-4D97-AF65-F5344CB8AC3E}">
        <p14:creationId xmlns:p14="http://schemas.microsoft.com/office/powerpoint/2010/main" val="132993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Factors affecting welding thermal cycle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9067800" cy="6400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-</a:t>
            </a:r>
            <a:r>
              <a:rPr lang="en-US" sz="2400" u="sng" dirty="0" smtClean="0">
                <a:solidFill>
                  <a:srgbClr val="FF0000"/>
                </a:solidFill>
              </a:rPr>
              <a:t>Beside distance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B0F0"/>
                </a:solidFill>
              </a:rPr>
              <a:t>weld </a:t>
            </a:r>
            <a:r>
              <a:rPr lang="en-US" sz="2400" dirty="0">
                <a:solidFill>
                  <a:srgbClr val="00B0F0"/>
                </a:solidFill>
              </a:rPr>
              <a:t>thermal </a:t>
            </a:r>
            <a:r>
              <a:rPr lang="en-US" sz="2400" dirty="0"/>
              <a:t>cycle </a:t>
            </a:r>
            <a:r>
              <a:rPr lang="en-US" sz="2400" dirty="0" smtClean="0"/>
              <a:t>also </a:t>
            </a:r>
            <a:r>
              <a:rPr lang="en-US" b="1" u="sng" dirty="0">
                <a:solidFill>
                  <a:srgbClr val="00B0F0"/>
                </a:solidFill>
              </a:rPr>
              <a:t>influenced</a:t>
            </a:r>
            <a:r>
              <a:rPr lang="en-US" sz="2400" dirty="0"/>
              <a:t> by </a:t>
            </a:r>
            <a:r>
              <a:rPr lang="en-US" sz="3000" b="1" dirty="0">
                <a:solidFill>
                  <a:srgbClr val="00B0F0"/>
                </a:solidFill>
              </a:rPr>
              <a:t>heat input rate</a:t>
            </a:r>
            <a:r>
              <a:rPr lang="en-US" sz="2400" dirty="0"/>
              <a:t>, </a:t>
            </a:r>
            <a:r>
              <a:rPr lang="en-US" sz="3500" b="1" dirty="0">
                <a:solidFill>
                  <a:srgbClr val="00B0F0"/>
                </a:solidFill>
              </a:rPr>
              <a:t>amount of heat supplied </a:t>
            </a:r>
            <a:r>
              <a:rPr lang="en-US" sz="2400" dirty="0"/>
              <a:t>for welding, </a:t>
            </a:r>
            <a:r>
              <a:rPr lang="en-US" sz="3000" b="1" dirty="0" smtClean="0">
                <a:solidFill>
                  <a:srgbClr val="00B0F0"/>
                </a:solidFill>
              </a:rPr>
              <a:t>weldment geometry</a:t>
            </a:r>
            <a:r>
              <a:rPr lang="en-US" sz="2400" dirty="0"/>
              <a:t>, </a:t>
            </a:r>
            <a:r>
              <a:rPr lang="en-US" sz="3000" b="1" dirty="0">
                <a:solidFill>
                  <a:srgbClr val="00B0F0"/>
                </a:solidFill>
              </a:rPr>
              <a:t>thermal properties </a:t>
            </a:r>
            <a:r>
              <a:rPr lang="en-US" sz="2400" dirty="0"/>
              <a:t>of base metal and initial plate temperature.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en-US" sz="2400" b="1" u="sng" dirty="0" smtClean="0">
                <a:solidFill>
                  <a:srgbClr val="00B0F0"/>
                </a:solidFill>
              </a:rPr>
              <a:t>Rate of heat </a:t>
            </a:r>
            <a:r>
              <a:rPr lang="en-US" sz="2400" b="1" u="sng" dirty="0">
                <a:solidFill>
                  <a:srgbClr val="00B0F0"/>
                </a:solidFill>
              </a:rPr>
              <a:t>input </a:t>
            </a:r>
            <a:r>
              <a:rPr lang="en-US" sz="2400" dirty="0"/>
              <a:t>is primarily </a:t>
            </a:r>
            <a:r>
              <a:rPr lang="en-US" sz="2400" u="sng" dirty="0">
                <a:solidFill>
                  <a:srgbClr val="FF0000"/>
                </a:solidFill>
              </a:rPr>
              <a:t>governed</a:t>
            </a:r>
            <a:r>
              <a:rPr lang="en-US" sz="2400" dirty="0"/>
              <a:t> by the </a:t>
            </a:r>
            <a:r>
              <a:rPr lang="en-US" sz="2400" u="sng" dirty="0">
                <a:solidFill>
                  <a:srgbClr val="FF0000"/>
                </a:solidFill>
              </a:rPr>
              <a:t>energy density </a:t>
            </a:r>
            <a:r>
              <a:rPr lang="en-US" sz="2400" dirty="0"/>
              <a:t>of heat input source. </a:t>
            </a:r>
            <a:r>
              <a:rPr lang="en-US" sz="2400" u="sng" dirty="0" smtClean="0">
                <a:solidFill>
                  <a:srgbClr val="FF0000"/>
                </a:solidFill>
              </a:rPr>
              <a:t>Increases </a:t>
            </a:r>
            <a:r>
              <a:rPr lang="en-US" sz="2400" u="sng" dirty="0">
                <a:solidFill>
                  <a:srgbClr val="FF0000"/>
                </a:solidFill>
              </a:rPr>
              <a:t>in heat input</a:t>
            </a:r>
            <a:r>
              <a:rPr lang="en-US" sz="2400" u="sng" dirty="0">
                <a:solidFill>
                  <a:srgbClr val="00B0F0"/>
                </a:solidFill>
              </a:rPr>
              <a:t> decreases the cooling rate </a:t>
            </a:r>
            <a:r>
              <a:rPr lang="en-US" sz="2400" dirty="0"/>
              <a:t>while reverse happens.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en-US" sz="2400" b="1" u="sng" dirty="0" smtClean="0">
                <a:solidFill>
                  <a:srgbClr val="FF0000"/>
                </a:solidFill>
              </a:rPr>
              <a:t>High </a:t>
            </a:r>
            <a:r>
              <a:rPr lang="en-US" sz="2400" b="1" u="sng" dirty="0">
                <a:solidFill>
                  <a:srgbClr val="FF0000"/>
                </a:solidFill>
              </a:rPr>
              <a:t>energy density </a:t>
            </a:r>
            <a:r>
              <a:rPr lang="en-US" sz="2400" dirty="0"/>
              <a:t>processes like </a:t>
            </a:r>
            <a:r>
              <a:rPr lang="en-US" sz="2400" dirty="0" smtClean="0"/>
              <a:t>plasma arc </a:t>
            </a:r>
            <a:r>
              <a:rPr lang="en-US" sz="2400" dirty="0"/>
              <a:t>welding and laser beam welding </a:t>
            </a:r>
            <a:r>
              <a:rPr lang="en-US" sz="2400" b="1" u="sng" dirty="0">
                <a:solidFill>
                  <a:srgbClr val="00B0F0"/>
                </a:solidFill>
              </a:rPr>
              <a:t>offer higher rate of heating, peak </a:t>
            </a:r>
            <a:r>
              <a:rPr lang="en-US" sz="2400" b="1" u="sng" dirty="0" smtClean="0">
                <a:solidFill>
                  <a:srgbClr val="00B0F0"/>
                </a:solidFill>
              </a:rPr>
              <a:t>temperature and </a:t>
            </a:r>
            <a:r>
              <a:rPr lang="en-US" sz="2400" b="1" u="sng" dirty="0">
                <a:solidFill>
                  <a:srgbClr val="00B0F0"/>
                </a:solidFill>
              </a:rPr>
              <a:t>cooling rates than low energy density </a:t>
            </a:r>
            <a:r>
              <a:rPr lang="en-US" sz="2400" b="1" dirty="0"/>
              <a:t>processes </a:t>
            </a:r>
            <a:r>
              <a:rPr lang="en-US" sz="2400" dirty="0"/>
              <a:t>such as gas welding, </a:t>
            </a:r>
            <a:r>
              <a:rPr lang="en-US" sz="2400" dirty="0" smtClean="0"/>
              <a:t>shielded metal </a:t>
            </a:r>
            <a:r>
              <a:rPr lang="en-US" sz="2400" dirty="0"/>
              <a:t>arc welding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en-US" sz="3000" b="1" u="sng" dirty="0" smtClean="0">
                <a:solidFill>
                  <a:srgbClr val="00B0F0"/>
                </a:solidFill>
              </a:rPr>
              <a:t>Higher </a:t>
            </a:r>
            <a:r>
              <a:rPr lang="en-US" sz="3000" b="1" u="sng" dirty="0">
                <a:solidFill>
                  <a:srgbClr val="00B0F0"/>
                </a:solidFill>
              </a:rPr>
              <a:t>is the energy density </a:t>
            </a:r>
            <a:r>
              <a:rPr lang="en-US" sz="2400" dirty="0"/>
              <a:t>of </a:t>
            </a:r>
            <a:r>
              <a:rPr lang="en-US" sz="2400" dirty="0" smtClean="0"/>
              <a:t>welding process</a:t>
            </a:r>
            <a:r>
              <a:rPr lang="en-US" sz="2400" dirty="0"/>
              <a:t>, </a:t>
            </a:r>
            <a:r>
              <a:rPr lang="en-US" sz="3000" b="1" u="sng" dirty="0">
                <a:solidFill>
                  <a:srgbClr val="00B0F0"/>
                </a:solidFill>
              </a:rPr>
              <a:t>lower</a:t>
            </a:r>
            <a:r>
              <a:rPr lang="en-US" sz="2400" dirty="0"/>
              <a:t> will be the </a:t>
            </a:r>
            <a:r>
              <a:rPr lang="en-US" sz="3000" b="1" u="sng" dirty="0">
                <a:solidFill>
                  <a:srgbClr val="00B0F0"/>
                </a:solidFill>
              </a:rPr>
              <a:t>heat input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3000" b="1" u="sng" dirty="0" smtClean="0">
                <a:solidFill>
                  <a:srgbClr val="00B050"/>
                </a:solidFill>
              </a:rPr>
              <a:t>Increase thickness increasing cooling rate</a:t>
            </a:r>
            <a:r>
              <a:rPr lang="en-US" sz="2400" dirty="0" smtClean="0"/>
              <a:t>.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en-US" sz="3000" b="1" u="sng" dirty="0" smtClean="0">
                <a:solidFill>
                  <a:srgbClr val="FFC000"/>
                </a:solidFill>
              </a:rPr>
              <a:t>Increase </a:t>
            </a:r>
            <a:r>
              <a:rPr lang="en-US" sz="3000" b="1" u="sng" dirty="0">
                <a:solidFill>
                  <a:srgbClr val="FFC000"/>
                </a:solidFill>
              </a:rPr>
              <a:t>of initial plate temperature during welding </a:t>
            </a:r>
            <a:r>
              <a:rPr lang="en-US" sz="3000" b="1" u="sng" dirty="0" smtClean="0">
                <a:solidFill>
                  <a:srgbClr val="FFC000"/>
                </a:solidFill>
              </a:rPr>
              <a:t>lowering CR </a:t>
            </a:r>
          </a:p>
        </p:txBody>
      </p:sp>
    </p:spTree>
    <p:extLst>
      <p:ext uri="{BB962C8B-B14F-4D97-AF65-F5344CB8AC3E}">
        <p14:creationId xmlns:p14="http://schemas.microsoft.com/office/powerpoint/2010/main" val="37437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914400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solidFill>
                  <a:prstClr val="black"/>
                </a:solidFill>
              </a:rPr>
              <a:t>Effect of </a:t>
            </a:r>
            <a:r>
              <a:rPr lang="en-US" sz="6600" b="1" dirty="0" smtClean="0">
                <a:solidFill>
                  <a:prstClr val="black"/>
                </a:solidFill>
              </a:rPr>
              <a:t>Power Density</a:t>
            </a:r>
            <a:endParaRPr lang="en-US" sz="6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990600"/>
            <a:ext cx="9146004" cy="6642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256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Need of optimum power density of welding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5486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u="sng" dirty="0">
                <a:solidFill>
                  <a:srgbClr val="00B0F0"/>
                </a:solidFill>
              </a:rPr>
              <a:t>High heat input </a:t>
            </a:r>
            <a:r>
              <a:rPr lang="en-US" sz="3000" dirty="0" smtClean="0">
                <a:solidFill>
                  <a:srgbClr val="FF0000"/>
                </a:solidFill>
              </a:rPr>
              <a:t>lowers</a:t>
            </a:r>
            <a:r>
              <a:rPr lang="en-US" sz="2800" dirty="0" smtClean="0"/>
              <a:t> </a:t>
            </a:r>
            <a:r>
              <a:rPr lang="en-US" sz="2800" u="sng" dirty="0" smtClean="0">
                <a:solidFill>
                  <a:srgbClr val="00B0F0"/>
                </a:solidFill>
              </a:rPr>
              <a:t>the tensile </a:t>
            </a:r>
            <a:r>
              <a:rPr lang="en-US" sz="2800" u="sng" dirty="0">
                <a:solidFill>
                  <a:srgbClr val="00B0F0"/>
                </a:solidFill>
              </a:rPr>
              <a:t>strength</a:t>
            </a:r>
            <a:r>
              <a:rPr lang="en-US" sz="2800" dirty="0"/>
              <a:t> of many </a:t>
            </a:r>
            <a:r>
              <a:rPr lang="en-US" sz="2800" dirty="0" smtClean="0"/>
              <a:t>aluminum alloy  </a:t>
            </a:r>
            <a:r>
              <a:rPr lang="en-US" sz="2800" u="sng" dirty="0" smtClean="0">
                <a:solidFill>
                  <a:srgbClr val="00B0F0"/>
                </a:solidFill>
              </a:rPr>
              <a:t>due to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thermal softening </a:t>
            </a:r>
            <a:r>
              <a:rPr lang="en-US" sz="2800" dirty="0">
                <a:solidFill>
                  <a:srgbClr val="FF0000"/>
                </a:solidFill>
              </a:rPr>
              <a:t>of HAZ </a:t>
            </a:r>
            <a:r>
              <a:rPr lang="en-US" sz="2800" dirty="0" smtClean="0">
                <a:solidFill>
                  <a:srgbClr val="FF0000"/>
                </a:solidFill>
              </a:rPr>
              <a:t>and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development </a:t>
            </a:r>
            <a:r>
              <a:rPr lang="en-US" sz="2800" dirty="0">
                <a:solidFill>
                  <a:srgbClr val="FF0000"/>
                </a:solidFill>
              </a:rPr>
              <a:t>of undesirable 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metallurgical </a:t>
            </a:r>
            <a:r>
              <a:rPr lang="en-US" sz="2800" dirty="0">
                <a:solidFill>
                  <a:srgbClr val="FF0000"/>
                </a:solidFill>
              </a:rPr>
              <a:t>properties of </a:t>
            </a:r>
            <a:r>
              <a:rPr lang="en-US" sz="2800" dirty="0" smtClean="0">
                <a:solidFill>
                  <a:srgbClr val="FF0000"/>
                </a:solidFill>
              </a:rPr>
              <a:t>the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weldment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u="sng" dirty="0" smtClean="0">
                <a:solidFill>
                  <a:srgbClr val="00B0F0"/>
                </a:solidFill>
              </a:rPr>
              <a:t>Use </a:t>
            </a:r>
            <a:r>
              <a:rPr lang="en-US" sz="2800" u="sng" dirty="0">
                <a:solidFill>
                  <a:srgbClr val="00B0F0"/>
                </a:solidFill>
              </a:rPr>
              <a:t>of high </a:t>
            </a:r>
            <a:r>
              <a:rPr lang="en-US" sz="2800" u="sng" dirty="0" smtClean="0">
                <a:solidFill>
                  <a:srgbClr val="00B0F0"/>
                </a:solidFill>
              </a:rPr>
              <a:t>power density offers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/>
              <a:t>many </a:t>
            </a:r>
            <a:r>
              <a:rPr lang="en-US" sz="2800" dirty="0" smtClean="0"/>
              <a:t>advantages</a:t>
            </a:r>
            <a:r>
              <a:rPr lang="en-US" sz="2800" dirty="0"/>
              <a:t> </a:t>
            </a:r>
            <a:r>
              <a:rPr lang="en-US" sz="2800" dirty="0" smtClean="0"/>
              <a:t>such as:</a:t>
            </a:r>
          </a:p>
          <a:p>
            <a:pPr marL="0" indent="0">
              <a:buNone/>
            </a:pPr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FF0000"/>
                </a:solidFill>
              </a:rPr>
              <a:t>deep </a:t>
            </a:r>
            <a:r>
              <a:rPr lang="en-US" sz="2800" dirty="0">
                <a:solidFill>
                  <a:srgbClr val="FF0000"/>
                </a:solidFill>
              </a:rPr>
              <a:t>penetration, 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high welding speed </a:t>
            </a:r>
            <a:r>
              <a:rPr lang="en-US" sz="2800" dirty="0">
                <a:solidFill>
                  <a:srgbClr val="FF0000"/>
                </a:solidFill>
              </a:rPr>
              <a:t>and 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improved </a:t>
            </a:r>
            <a:r>
              <a:rPr lang="en-US" sz="2800" dirty="0">
                <a:solidFill>
                  <a:srgbClr val="FF0000"/>
                </a:solidFill>
              </a:rPr>
              <a:t>quality of welding </a:t>
            </a:r>
            <a:r>
              <a:rPr lang="en-US" sz="2800" dirty="0" smtClean="0">
                <a:solidFill>
                  <a:srgbClr val="FF0000"/>
                </a:solidFill>
              </a:rPr>
              <a:t>joints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573" y="2057401"/>
            <a:ext cx="3971925" cy="3316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876800" y="5374838"/>
            <a:ext cx="5867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effect of heat input on </a:t>
            </a:r>
            <a:r>
              <a:rPr lang="en-US" sz="2400" b="1" dirty="0" smtClean="0">
                <a:solidFill>
                  <a:srgbClr val="00B050"/>
                </a:solidFill>
              </a:rPr>
              <a:t>tensile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 strength of aluminum </a:t>
            </a:r>
            <a:r>
              <a:rPr lang="en-US" sz="2400" b="1" dirty="0">
                <a:solidFill>
                  <a:srgbClr val="00B050"/>
                </a:solidFill>
              </a:rPr>
              <a:t>alloy weld 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r>
              <a:rPr lang="en-US" sz="2400" b="1" dirty="0" smtClean="0">
                <a:solidFill>
                  <a:srgbClr val="00B050"/>
                </a:solidFill>
              </a:rPr>
              <a:t> joints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11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5577</TotalTime>
  <Words>747</Words>
  <Application>Microsoft Office PowerPoint</Application>
  <PresentationFormat>On-screen Show (4:3)</PresentationFormat>
  <Paragraphs>68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Lecture 9 Heat Flow in Welding I</vt:lpstr>
      <vt:lpstr>Welding Zones</vt:lpstr>
      <vt:lpstr>Weld Thermal Cycle </vt:lpstr>
      <vt:lpstr>PowerPoint Presentation</vt:lpstr>
      <vt:lpstr>PowerPoint Presentation</vt:lpstr>
      <vt:lpstr>Heat Flow in Welding- Importance </vt:lpstr>
      <vt:lpstr>Factors affecting welding thermal cycle </vt:lpstr>
      <vt:lpstr>Effect of Power Density</vt:lpstr>
      <vt:lpstr>Need of optimum power density of welding process</vt:lpstr>
      <vt:lpstr>Factors affecting welding thermal cycle </vt:lpstr>
      <vt:lpstr>Cooling Rate</vt:lpstr>
      <vt:lpstr>Cooling Rate</vt:lpstr>
      <vt:lpstr>Cooling Rate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19 Heat Flow in Welding I</dc:title>
  <dc:creator>Ehab Saad</dc:creator>
  <cp:lastModifiedBy>Acer5</cp:lastModifiedBy>
  <cp:revision>62</cp:revision>
  <dcterms:created xsi:type="dcterms:W3CDTF">2006-08-16T00:00:00Z</dcterms:created>
  <dcterms:modified xsi:type="dcterms:W3CDTF">2021-02-10T12:25:40Z</dcterms:modified>
</cp:coreProperties>
</file>